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58" r:id="rId5"/>
    <p:sldId id="263" r:id="rId6"/>
    <p:sldId id="262" r:id="rId7"/>
    <p:sldId id="264" r:id="rId8"/>
    <p:sldId id="266" r:id="rId9"/>
    <p:sldId id="276" r:id="rId10"/>
    <p:sldId id="269" r:id="rId11"/>
    <p:sldId id="270" r:id="rId12"/>
    <p:sldId id="274" r:id="rId13"/>
    <p:sldId id="268" r:id="rId14"/>
    <p:sldId id="271" r:id="rId15"/>
    <p:sldId id="272" r:id="rId16"/>
    <p:sldId id="273" r:id="rId17"/>
    <p:sldId id="275" r:id="rId18"/>
    <p:sldId id="26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01B3E6-3D3A-4336-97A4-42E277B9C2FF}">
          <p14:sldIdLst>
            <p14:sldId id="256"/>
            <p14:sldId id="257"/>
            <p14:sldId id="267"/>
            <p14:sldId id="258"/>
            <p14:sldId id="263"/>
            <p14:sldId id="262"/>
            <p14:sldId id="264"/>
            <p14:sldId id="266"/>
            <p14:sldId id="276"/>
            <p14:sldId id="269"/>
            <p14:sldId id="270"/>
            <p14:sldId id="274"/>
            <p14:sldId id="268"/>
            <p14:sldId id="271"/>
            <p14:sldId id="272"/>
            <p14:sldId id="273"/>
            <p14:sldId id="275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713" autoAdjust="0"/>
  </p:normalViewPr>
  <p:slideViewPr>
    <p:cSldViewPr snapToGrid="0">
      <p:cViewPr varScale="1">
        <p:scale>
          <a:sx n="90" d="100"/>
          <a:sy n="90" d="100"/>
        </p:scale>
        <p:origin x="13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3F7E7-2B7A-482B-BDF3-9A22D6AE5BC3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903D3-39BE-4EEB-835C-D6786EB1FB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8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903D3-39BE-4EEB-835C-D6786EB1FB6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81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8CA7-E9CC-4491-882B-3CC4DEF29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DDC01-3098-4BDC-9B25-7CDE9FA6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F273-BC1C-470C-87FC-D228FE1B8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C9DD-F8EE-4306-92E8-A25EC7927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FB08E-FBCB-4ED7-A290-E345D793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4DBD-AB08-4FE7-83E7-9472E477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2C6F1-1554-42B1-A9D5-3FBB55CE7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0BB06-B9F9-463C-A31C-F7BB0DA4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166F9-3C98-42A8-AB11-62C1A8D0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DB76C-9019-40F5-AE73-2BE596DE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04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66F90-1C76-44CC-A921-316217579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06C5C-0893-4745-8CD0-71A83F01B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C1704-E898-48E2-B677-60F24364C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FEB9D-0DB6-4BBC-A5C8-F1C71B0F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B3BB6-E3D1-4A8D-A178-209ADA09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243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F04D-87BB-40B6-8886-589D43A8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63E8-44E9-4787-9095-CEEB3F0D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C92C-6A70-4795-A34F-698F58D0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99ED6-AD22-4978-A037-86E8D80EA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EE874-0E50-497B-B231-F31BB775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7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F39D4-452A-4732-A15F-45C548FFB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7DC7A-71BB-45BC-892D-17F3466B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71F69-5D3B-4D27-9E3C-910BEBC2A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04CBA-402D-49B6-A679-0126F930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C6B3E-23D3-4AE6-AE56-1D1D8B18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12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4486-4DF2-456B-85BB-A68BBD14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B57BC-DDDA-4122-9FE7-307B5CD65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218D4-2C07-4E1C-B8FC-D82D7088F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F14D3-8F8C-4073-8910-2F372DEC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20AC3-B665-4D74-B272-19B8F2D53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C721E-5A9A-4493-869D-ED27A19A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80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4CA6-0DCB-48A2-B984-5493F930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95D29-08ED-43FD-A109-6008D9837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4B4D2-1CB6-435A-8832-1DB2EE410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C0783-1080-4BD1-ACA2-62218F2FF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6011E3-D186-424B-9D5B-AF66C09C0C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2268E6-D9FC-4815-B9C7-CB94E519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54BEA-46BD-4B94-B519-488747FE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CF99E-C197-4BF8-B813-D34ADAA73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67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35C8-9144-4665-B94E-4846010F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DDE941-F28E-4543-B060-02BB9BCE4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F7D02-BA7E-4EAF-A53D-A97542C7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1C450-5E21-49E7-8AEB-43590D19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673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B24A96-DD8C-4A3A-B168-550FA6F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8A988-FE74-4553-9F07-83FDDE51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AB3DF-6370-4CB5-951A-19C8BAC7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768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44D09-FEA7-4EE6-9A49-30090290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85612-CE17-46DE-BC97-3A68AC991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4D8EF-F009-4DC3-A98A-76793447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27768-5ECF-48D6-891D-648BFB9C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3894A-DED9-4220-979A-1BF90102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862F2-719B-432D-948F-0232260D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01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5824E-897B-4321-AAF8-F92623477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3607DF-24CA-4AA0-B8DE-F1EA0EF19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1476E-6220-49DC-8D59-7DA18CC05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0FC5D-2D77-48D3-9F20-64A656E2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D64CB-313B-4D6F-B1A4-B8A82C0E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6C911-12D9-4955-BDDB-96D27A8C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1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EFEF89-8490-41E0-8987-F6993CE8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5E39-B060-4784-85F5-4301EEE7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205C2-92E1-471A-BD78-E43EB011C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FCB2B-5AB3-4BF4-9327-E30B444D758A}" type="datetimeFigureOut">
              <a:rPr lang="ru-RU" smtClean="0"/>
              <a:t>15.06.2019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A2F39-026D-4BC3-960D-084E95DE8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EA6E-14D6-4792-8848-EB3BAFE28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F2A6D-0BC4-4492-87C5-66006D5776B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7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bu/albumentation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02DBC-4C63-4A62-9EB4-633560A2D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Kaggle Inclass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Image result for Kaggle In class">
            <a:extLst>
              <a:ext uri="{FF2B5EF4-FFF2-40B4-BE49-F238E27FC236}">
                <a16:creationId xmlns:a16="http://schemas.microsoft.com/office/drawing/2014/main" id="{846F1CA5-BF70-4567-B0E8-DC4C1EB4E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1963220"/>
            <a:ext cx="4047843" cy="156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81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952E8-5CD3-4021-99D0-5514FE8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Кривые обучения</a:t>
            </a:r>
          </a:p>
        </p:txBody>
      </p:sp>
      <p:pic>
        <p:nvPicPr>
          <p:cNvPr id="10242" name="Picture 2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C486936A-222D-4177-A8E3-C3AC78F5A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023" y="1341849"/>
            <a:ext cx="3502262" cy="26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xample of Training Learning Curve Showing an Underfit Model That Does Not Have Sufficient Capacity">
            <a:extLst>
              <a:ext uri="{FF2B5EF4-FFF2-40B4-BE49-F238E27FC236}">
                <a16:creationId xmlns:a16="http://schemas.microsoft.com/office/drawing/2014/main" id="{C0604242-DEBC-4A37-944F-6F56080F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9" y="4028894"/>
            <a:ext cx="3600890" cy="270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xample of Train and Validation Learning Curves Showing an Overfit Model">
            <a:extLst>
              <a:ext uri="{FF2B5EF4-FFF2-40B4-BE49-F238E27FC236}">
                <a16:creationId xmlns:a16="http://schemas.microsoft.com/office/drawing/2014/main" id="{E093B109-7C20-499D-879A-E54FA5A35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78" y="1199895"/>
            <a:ext cx="3880810" cy="29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xample of Train and Validation Learning Curves Showing a Good Fit">
            <a:extLst>
              <a:ext uri="{FF2B5EF4-FFF2-40B4-BE49-F238E27FC236}">
                <a16:creationId xmlns:a16="http://schemas.microsoft.com/office/drawing/2014/main" id="{3BF5014A-6B5B-4356-A3F0-6D426BAD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60" y="4004263"/>
            <a:ext cx="3732628" cy="27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BF00C4-02C9-4D84-8854-5B888D36A4EE}"/>
              </a:ext>
            </a:extLst>
          </p:cNvPr>
          <p:cNvSpPr txBox="1"/>
          <p:nvPr/>
        </p:nvSpPr>
        <p:spPr>
          <a:xfrm>
            <a:off x="2562447" y="5379228"/>
            <a:ext cx="2791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Более сложная модель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Дольше тренировать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Другой подход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56AC2-5BBD-4A39-AA0A-9FC5C276FE3F}"/>
              </a:ext>
            </a:extLst>
          </p:cNvPr>
          <p:cNvSpPr txBox="1"/>
          <p:nvPr/>
        </p:nvSpPr>
        <p:spPr>
          <a:xfrm>
            <a:off x="6598108" y="2189104"/>
            <a:ext cx="2809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Сильнее регуляризация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Другой подход</a:t>
            </a:r>
          </a:p>
        </p:txBody>
      </p:sp>
    </p:spTree>
    <p:extLst>
      <p:ext uri="{BB962C8B-B14F-4D97-AF65-F5344CB8AC3E}">
        <p14:creationId xmlns:p14="http://schemas.microsoft.com/office/powerpoint/2010/main" val="340346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Example of Train and Validation Learning Curves Showing a Validation Dataset That Is Easier to Predict Than the Training Dataset">
            <a:extLst>
              <a:ext uri="{FF2B5EF4-FFF2-40B4-BE49-F238E27FC236}">
                <a16:creationId xmlns:a16="http://schemas.microsoft.com/office/drawing/2014/main" id="{260BEEE3-6182-4F46-AFFD-0E99ACE0B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91" y="3840903"/>
            <a:ext cx="3884428" cy="29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952E8-5CD3-4021-99D0-5514FE8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Кривые обучения</a:t>
            </a:r>
          </a:p>
        </p:txBody>
      </p:sp>
      <p:pic>
        <p:nvPicPr>
          <p:cNvPr id="13314" name="Picture 2" descr="Example of Train and Validation Learning Curves Showing a Training Dataset That May Be too Small Relative to the Validation Dataset">
            <a:extLst>
              <a:ext uri="{FF2B5EF4-FFF2-40B4-BE49-F238E27FC236}">
                <a16:creationId xmlns:a16="http://schemas.microsoft.com/office/drawing/2014/main" id="{B7225EAC-0B14-4C4E-A584-37849842A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54" y="1219236"/>
            <a:ext cx="3884429" cy="291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xample of Train and Validation Learning Curves Showing a Validation Dataset That May Be too Small Relative to the Training Dataset">
            <a:extLst>
              <a:ext uri="{FF2B5EF4-FFF2-40B4-BE49-F238E27FC236}">
                <a16:creationId xmlns:a16="http://schemas.microsoft.com/office/drawing/2014/main" id="{1D4AE782-E3A1-46AC-A473-568D032A3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26" y="1229870"/>
            <a:ext cx="3884428" cy="29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345CD-865D-4F31-ACD2-F91309995961}"/>
              </a:ext>
            </a:extLst>
          </p:cNvPr>
          <p:cNvSpPr txBox="1"/>
          <p:nvPr/>
        </p:nvSpPr>
        <p:spPr>
          <a:xfrm>
            <a:off x="7607003" y="4525377"/>
            <a:ext cx="3482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Больше данных таких как тест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</a:t>
            </a:r>
            <a:r>
              <a:rPr lang="ru-RU" dirty="0"/>
              <a:t>данные из </a:t>
            </a:r>
            <a:r>
              <a:rPr lang="en-US" dirty="0"/>
              <a:t>google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</a:t>
            </a:r>
            <a:r>
              <a:rPr lang="ru-RU" dirty="0"/>
              <a:t>данные – фото с телефона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E4A98-37CE-4093-A99B-0BBB6B1B28CA}"/>
              </a:ext>
            </a:extLst>
          </p:cNvPr>
          <p:cNvSpPr txBox="1"/>
          <p:nvPr/>
        </p:nvSpPr>
        <p:spPr>
          <a:xfrm>
            <a:off x="6284174" y="1027906"/>
            <a:ext cx="428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Нерепрезентативные </a:t>
            </a:r>
            <a:r>
              <a:rPr lang="en-US" dirty="0"/>
              <a:t>train </a:t>
            </a:r>
            <a:r>
              <a:rPr lang="ru-RU" dirty="0"/>
              <a:t>и</a:t>
            </a:r>
            <a:r>
              <a:rPr lang="en-US" dirty="0"/>
              <a:t> test </a:t>
            </a:r>
            <a:r>
              <a:rPr lang="ru-RU" dirty="0"/>
              <a:t>выборки</a:t>
            </a:r>
          </a:p>
        </p:txBody>
      </p:sp>
    </p:spTree>
    <p:extLst>
      <p:ext uri="{BB962C8B-B14F-4D97-AF65-F5344CB8AC3E}">
        <p14:creationId xmlns:p14="http://schemas.microsoft.com/office/powerpoint/2010/main" val="2225097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A93E-22D0-4F18-B044-811997E9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Tensorboard</a:t>
            </a:r>
            <a:endParaRPr lang="ru-RU" dirty="0"/>
          </a:p>
        </p:txBody>
      </p:sp>
      <p:pic>
        <p:nvPicPr>
          <p:cNvPr id="5122" name="Picture 2" descr="Image result for Tensorboard">
            <a:extLst>
              <a:ext uri="{FF2B5EF4-FFF2-40B4-BE49-F238E27FC236}">
                <a16:creationId xmlns:a16="http://schemas.microsoft.com/office/drawing/2014/main" id="{022BD941-5685-4CC7-B770-314ACC555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05" y="1690688"/>
            <a:ext cx="7835445" cy="44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511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51EB-50E1-4C4A-A982-81FD6BBD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Learning Rate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DB781-05C4-4103-987D-E7FD8DF9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Learning rate</a:t>
            </a:r>
          </a:p>
          <a:p>
            <a:pPr marL="0" indent="0">
              <a:buNone/>
            </a:pPr>
            <a:r>
              <a:rPr lang="ru-RU" dirty="0"/>
              <a:t>Если выбрать слишком низким – веса не будут обновляться, если слишком большим – повлечет расходимость</a:t>
            </a:r>
          </a:p>
        </p:txBody>
      </p:sp>
      <p:pic>
        <p:nvPicPr>
          <p:cNvPr id="1028" name="Picture 4" descr="https://cdn-images-1.medium.com/max/800/1*opYucgdX-nrRtQ0YiFjrgQ.png">
            <a:extLst>
              <a:ext uri="{FF2B5EF4-FFF2-40B4-BE49-F238E27FC236}">
                <a16:creationId xmlns:a16="http://schemas.microsoft.com/office/drawing/2014/main" id="{299E1B7E-1D2B-4A4C-AB70-A79EA3759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23" y="3312189"/>
            <a:ext cx="5067631" cy="34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0DD48-4A62-44B1-BC97-0A01E7311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658" y="3429000"/>
            <a:ext cx="6191116" cy="31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45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088F-0651-4AE9-B94D-B8B70B94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annealing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82B78-7EAB-4C6E-A0BE-AE6160D6E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648"/>
            <a:ext cx="10515600" cy="4351338"/>
          </a:xfrm>
        </p:spPr>
        <p:txBody>
          <a:bodyPr>
            <a:normAutofit/>
          </a:bodyPr>
          <a:lstStyle/>
          <a:p>
            <a:r>
              <a:rPr lang="ru-RU" sz="2200" dirty="0"/>
              <a:t>Хорошего стартового </a:t>
            </a:r>
            <a:r>
              <a:rPr lang="en-US" sz="2200" dirty="0"/>
              <a:t>learning rate</a:t>
            </a:r>
            <a:r>
              <a:rPr lang="ru-RU" sz="2200" dirty="0"/>
              <a:t>, как правило, мало</a:t>
            </a:r>
          </a:p>
          <a:p>
            <a:r>
              <a:rPr lang="ru-RU" sz="2200" dirty="0"/>
              <a:t>Колебания </a:t>
            </a:r>
            <a:r>
              <a:rPr lang="en-US" sz="2200" dirty="0"/>
              <a:t>Loss </a:t>
            </a:r>
            <a:r>
              <a:rPr lang="ru-RU" sz="2200" dirty="0"/>
              <a:t>функции вблизи минимума </a:t>
            </a:r>
            <a:r>
              <a:rPr lang="en-US" sz="2200" dirty="0"/>
              <a:t>vs </a:t>
            </a:r>
            <a:r>
              <a:rPr lang="ru-RU" sz="2200" dirty="0"/>
              <a:t>долгая сходимость и застревание в плохих позициях</a:t>
            </a:r>
          </a:p>
          <a:p>
            <a:r>
              <a:rPr lang="ru-RU" sz="2200" dirty="0"/>
              <a:t>Нужно снижать </a:t>
            </a:r>
            <a:r>
              <a:rPr lang="en-US" sz="2200" dirty="0"/>
              <a:t>learning rate </a:t>
            </a:r>
            <a:r>
              <a:rPr lang="ru-RU" sz="2200" dirty="0"/>
              <a:t>в процессе тренировки</a:t>
            </a:r>
          </a:p>
          <a:p>
            <a:r>
              <a:rPr lang="ru-RU" sz="2200" dirty="0"/>
              <a:t>Экспоненциальное затухание, косинусный отжиг (</a:t>
            </a:r>
            <a:r>
              <a:rPr lang="en-US" sz="2200" dirty="0"/>
              <a:t>Jeremy Howard, CS231n)</a:t>
            </a:r>
            <a:endParaRPr lang="ru-RU" sz="2200" dirty="0"/>
          </a:p>
        </p:txBody>
      </p:sp>
      <p:pic>
        <p:nvPicPr>
          <p:cNvPr id="2050" name="Picture 2" descr="https://cdn-images-1.medium.com/max/800/1*An4tZEyQAYgPAZl396JzWg.png">
            <a:extLst>
              <a:ext uri="{FF2B5EF4-FFF2-40B4-BE49-F238E27FC236}">
                <a16:creationId xmlns:a16="http://schemas.microsoft.com/office/drawing/2014/main" id="{9B0ACB13-4281-4E91-A813-D5FA46868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2" y="3874977"/>
            <a:ext cx="7620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228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3B55-640D-4F89-A301-5B55B1A7D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pic>
        <p:nvPicPr>
          <p:cNvPr id="3074" name="Picture 2" descr="https://cdn-images-1.medium.com/max/1200/1*xaQVSxG_13E7ZhwPPvPNhw.png">
            <a:extLst>
              <a:ext uri="{FF2B5EF4-FFF2-40B4-BE49-F238E27FC236}">
                <a16:creationId xmlns:a16="http://schemas.microsoft.com/office/drawing/2014/main" id="{5CFE7CF2-4BF4-47F3-8FF8-1CE89EB3BA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172" y="3120880"/>
            <a:ext cx="4714348" cy="282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F7B90C-CBE6-461D-97DB-C76A916F685E}"/>
              </a:ext>
            </a:extLst>
          </p:cNvPr>
          <p:cNvSpPr/>
          <p:nvPr/>
        </p:nvSpPr>
        <p:spPr>
          <a:xfrm>
            <a:off x="689345" y="1496383"/>
            <a:ext cx="102621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Обоснование состоит в том, что увеличение скорости обучения заставит модель перейти в другую часть весового пространства</a:t>
            </a:r>
          </a:p>
        </p:txBody>
      </p:sp>
      <p:pic>
        <p:nvPicPr>
          <p:cNvPr id="3076" name="Picture 4" descr="https://cdn-images-1.medium.com/max/800/1*OL2g-qtD5OwcgtRNGby2sg.png">
            <a:extLst>
              <a:ext uri="{FF2B5EF4-FFF2-40B4-BE49-F238E27FC236}">
                <a16:creationId xmlns:a16="http://schemas.microsoft.com/office/drawing/2014/main" id="{BB11CB95-E5CF-489B-A822-B91B40F06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406" y="1991482"/>
            <a:ext cx="3147849" cy="45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8F4B1AA-B044-47BC-AE9E-E48EA75E45FF}"/>
              </a:ext>
            </a:extLst>
          </p:cNvPr>
          <p:cNvSpPr/>
          <p:nvPr/>
        </p:nvSpPr>
        <p:spPr>
          <a:xfrm>
            <a:off x="10742869" y="5142540"/>
            <a:ext cx="946298" cy="13503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78" name="Picture 6" descr="Image result for cyclic learning rate">
            <a:extLst>
              <a:ext uri="{FF2B5EF4-FFF2-40B4-BE49-F238E27FC236}">
                <a16:creationId xmlns:a16="http://schemas.microsoft.com/office/drawing/2014/main" id="{CF65BF28-E44F-4095-9192-D914AF14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47" y="3177871"/>
            <a:ext cx="35528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656DB7-E6C1-4E68-A4B5-95739F026F8C}"/>
              </a:ext>
            </a:extLst>
          </p:cNvPr>
          <p:cNvSpPr txBox="1"/>
          <p:nvPr/>
        </p:nvSpPr>
        <p:spPr>
          <a:xfrm>
            <a:off x="3360189" y="282626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61CF-718F-47A6-9CA4-8094EB88AE6A}"/>
              </a:ext>
            </a:extLst>
          </p:cNvPr>
          <p:cNvSpPr txBox="1"/>
          <p:nvPr/>
        </p:nvSpPr>
        <p:spPr>
          <a:xfrm>
            <a:off x="7663543" y="284669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Cosine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3-CFF2-41E6-B991-C1CC7DA3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learning rate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76473-98D3-4B7E-9EA6-E8483CB15451}"/>
              </a:ext>
            </a:extLst>
          </p:cNvPr>
          <p:cNvSpPr/>
          <p:nvPr/>
        </p:nvSpPr>
        <p:spPr>
          <a:xfrm>
            <a:off x="955159" y="1613973"/>
            <a:ext cx="98705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Другими словами, это </a:t>
            </a:r>
            <a:r>
              <a:rPr lang="en-US" sz="2200" b="1" dirty="0"/>
              <a:t>cyclic learning rate </a:t>
            </a:r>
            <a:r>
              <a:rPr lang="ru-RU" sz="2200" dirty="0"/>
              <a:t>заставит находить другой локальный минимум, если текущий минимум не является устойчивым, что повышает обобщающую способность алгоритма</a:t>
            </a:r>
          </a:p>
        </p:txBody>
      </p:sp>
      <p:pic>
        <p:nvPicPr>
          <p:cNvPr id="4098" name="Picture 2" descr="https://cdn-images-1.medium.com/max/800/1*qSGuuniIg_uuyzoP0x0d0A.png">
            <a:extLst>
              <a:ext uri="{FF2B5EF4-FFF2-40B4-BE49-F238E27FC236}">
                <a16:creationId xmlns:a16="http://schemas.microsoft.com/office/drawing/2014/main" id="{ACA66B2B-3B5D-4E80-9B8D-078ED214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759" y="2904367"/>
            <a:ext cx="7620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2067E-D10F-4A1C-894B-8A16C06F43EB}"/>
              </a:ext>
            </a:extLst>
          </p:cNvPr>
          <p:cNvSpPr txBox="1"/>
          <p:nvPr/>
        </p:nvSpPr>
        <p:spPr>
          <a:xfrm>
            <a:off x="2350485" y="6330399"/>
            <a:ext cx="362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Фиксированная скорость обучения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87C690-5537-43AF-98A7-DB561D94008E}"/>
              </a:ext>
            </a:extLst>
          </p:cNvPr>
          <p:cNvSpPr txBox="1"/>
          <p:nvPr/>
        </p:nvSpPr>
        <p:spPr>
          <a:xfrm>
            <a:off x="6782834" y="6345058"/>
            <a:ext cx="19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</a:t>
            </a:r>
            <a:r>
              <a:rPr lang="en-US" dirty="0"/>
              <a:t>yclic learning rate</a:t>
            </a:r>
            <a:endParaRPr lang="ru-R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9CDCB5-BFD9-433D-929B-09B3106D593C}"/>
              </a:ext>
            </a:extLst>
          </p:cNvPr>
          <p:cNvCxnSpPr>
            <a:cxnSpLocks/>
          </p:cNvCxnSpPr>
          <p:nvPr/>
        </p:nvCxnSpPr>
        <p:spPr>
          <a:xfrm flipH="1">
            <a:off x="7985051" y="3976577"/>
            <a:ext cx="1020726" cy="967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84E7ED-95E6-4DB4-B682-F031734EC556}"/>
              </a:ext>
            </a:extLst>
          </p:cNvPr>
          <p:cNvSpPr txBox="1"/>
          <p:nvPr/>
        </p:nvSpPr>
        <p:spPr>
          <a:xfrm>
            <a:off x="9122734" y="3096629"/>
            <a:ext cx="2690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Жертвуем увеличением </a:t>
            </a:r>
            <a:r>
              <a:rPr lang="en-US" dirty="0"/>
              <a:t>Loss </a:t>
            </a:r>
            <a:r>
              <a:rPr lang="ru-RU" dirty="0"/>
              <a:t>в краткосрочной перспективе,</a:t>
            </a:r>
          </a:p>
          <a:p>
            <a:r>
              <a:rPr lang="ru-RU" dirty="0"/>
              <a:t>чтобы найти лучший минимум</a:t>
            </a:r>
          </a:p>
        </p:txBody>
      </p:sp>
    </p:spTree>
    <p:extLst>
      <p:ext uri="{BB962C8B-B14F-4D97-AF65-F5344CB8AC3E}">
        <p14:creationId xmlns:p14="http://schemas.microsoft.com/office/powerpoint/2010/main" val="9364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3-CFF2-41E6-B991-C1CC7DA3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Соберем ансамбль!</a:t>
            </a:r>
          </a:p>
        </p:txBody>
      </p:sp>
      <p:pic>
        <p:nvPicPr>
          <p:cNvPr id="9" name="Picture 2" descr="https://cdn-images-1.medium.com/max/1200/1*xaQVSxG_13E7ZhwPPvPNhw.png">
            <a:extLst>
              <a:ext uri="{FF2B5EF4-FFF2-40B4-BE49-F238E27FC236}">
                <a16:creationId xmlns:a16="http://schemas.microsoft.com/office/drawing/2014/main" id="{C0D467FB-139A-4AC6-9CA6-66B8B5E86A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37" y="2153317"/>
            <a:ext cx="5927278" cy="355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8F270C3-4046-46E5-941E-F0A687BE2416}"/>
              </a:ext>
            </a:extLst>
          </p:cNvPr>
          <p:cNvSpPr/>
          <p:nvPr/>
        </p:nvSpPr>
        <p:spPr>
          <a:xfrm>
            <a:off x="2828260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8B78C7-1EAF-4789-B34F-5B6E15013149}"/>
              </a:ext>
            </a:extLst>
          </p:cNvPr>
          <p:cNvSpPr/>
          <p:nvPr/>
        </p:nvSpPr>
        <p:spPr>
          <a:xfrm>
            <a:off x="4182139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3BE6C3F-B670-4C55-9511-06C184FFE1CB}"/>
              </a:ext>
            </a:extLst>
          </p:cNvPr>
          <p:cNvSpPr/>
          <p:nvPr/>
        </p:nvSpPr>
        <p:spPr>
          <a:xfrm>
            <a:off x="5536018" y="4890976"/>
            <a:ext cx="276448" cy="24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621D80-4048-440B-A398-2892B9833CEA}"/>
              </a:ext>
            </a:extLst>
          </p:cNvPr>
          <p:cNvCxnSpPr>
            <a:stCxn id="12" idx="7"/>
          </p:cNvCxnSpPr>
          <p:nvPr/>
        </p:nvCxnSpPr>
        <p:spPr>
          <a:xfrm flipV="1">
            <a:off x="5771981" y="3583172"/>
            <a:ext cx="1787768" cy="13436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6833F4-C73A-46CD-9C29-D7C893F2C13B}"/>
              </a:ext>
            </a:extLst>
          </p:cNvPr>
          <p:cNvCxnSpPr/>
          <p:nvPr/>
        </p:nvCxnSpPr>
        <p:spPr>
          <a:xfrm flipV="1">
            <a:off x="4320363" y="3429000"/>
            <a:ext cx="2877879" cy="158425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83525C-8281-4FAF-8475-C60CB78CE012}"/>
              </a:ext>
            </a:extLst>
          </p:cNvPr>
          <p:cNvCxnSpPr>
            <a:stCxn id="3" idx="0"/>
          </p:cNvCxnSpPr>
          <p:nvPr/>
        </p:nvCxnSpPr>
        <p:spPr>
          <a:xfrm flipV="1">
            <a:off x="2966484" y="3157870"/>
            <a:ext cx="4159376" cy="17331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697349F-D362-42CB-9916-6EBA182E8C6A}"/>
              </a:ext>
            </a:extLst>
          </p:cNvPr>
          <p:cNvSpPr txBox="1"/>
          <p:nvPr/>
        </p:nvSpPr>
        <p:spPr>
          <a:xfrm>
            <a:off x="7336466" y="2721398"/>
            <a:ext cx="4008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Усредняем прогнозы моделей в этих минимумах!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F159E-7D10-43FB-9A69-95C78CF02D34}"/>
              </a:ext>
            </a:extLst>
          </p:cNvPr>
          <p:cNvSpPr txBox="1"/>
          <p:nvPr/>
        </p:nvSpPr>
        <p:spPr>
          <a:xfrm>
            <a:off x="7264084" y="4273751"/>
            <a:ext cx="40084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Иногда докидывает, но как повезет!</a:t>
            </a:r>
          </a:p>
        </p:txBody>
      </p:sp>
    </p:spTree>
    <p:extLst>
      <p:ext uri="{BB962C8B-B14F-4D97-AF65-F5344CB8AC3E}">
        <p14:creationId xmlns:p14="http://schemas.microsoft.com/office/powerpoint/2010/main" val="47962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6CD5-10BE-4972-9FDE-E289FDFF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Анализируйте ошибки</a:t>
            </a:r>
          </a:p>
        </p:txBody>
      </p:sp>
      <p:pic>
        <p:nvPicPr>
          <p:cNvPr id="8194" name="Picture 2" descr="https://cdn-images-1.medium.com/max/800/1*QvngSl10aF_TXajUR5Ba3g.png">
            <a:extLst>
              <a:ext uri="{FF2B5EF4-FFF2-40B4-BE49-F238E27FC236}">
                <a16:creationId xmlns:a16="http://schemas.microsoft.com/office/drawing/2014/main" id="{78A6DB03-64B6-42FB-BFE9-FA199238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" y="1922794"/>
            <a:ext cx="5749491" cy="413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cdn-images-1.medium.com/max/800/1*-9muxMcJCFoly8_QJ3CMCw.png">
            <a:extLst>
              <a:ext uri="{FF2B5EF4-FFF2-40B4-BE49-F238E27FC236}">
                <a16:creationId xmlns:a16="http://schemas.microsoft.com/office/drawing/2014/main" id="{373B64AF-901F-4CBC-86E4-CA7558BD1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30" y="1396370"/>
            <a:ext cx="5167962" cy="48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005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4F04-C41A-4A04-B576-A419FE1B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Понимание датасета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F0C1A-F50E-460F-8795-5B5167187BB4}"/>
              </a:ext>
            </a:extLst>
          </p:cNvPr>
          <p:cNvSpPr txBox="1"/>
          <p:nvPr/>
        </p:nvSpPr>
        <p:spPr>
          <a:xfrm>
            <a:off x="731874" y="1594995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Некоторые задачи могут звучать одинаково, но каждая задача индивидуальна</a:t>
            </a:r>
            <a:r>
              <a:rPr lang="en-US" dirty="0"/>
              <a:t>: </a:t>
            </a:r>
            <a:r>
              <a:rPr lang="ru-RU" dirty="0"/>
              <a:t>лики, несбалансированный датасет, малый объем выборки, качество разметки, специфическая метрика </a:t>
            </a:r>
          </a:p>
        </p:txBody>
      </p:sp>
      <p:pic>
        <p:nvPicPr>
          <p:cNvPr id="3076" name="Picture 4" descr="https://cdn-images-1.medium.com/max/1200/1*JbKxOf-agdACUphbP-Yztg.png">
            <a:extLst>
              <a:ext uri="{FF2B5EF4-FFF2-40B4-BE49-F238E27FC236}">
                <a16:creationId xmlns:a16="http://schemas.microsoft.com/office/drawing/2014/main" id="{099A625A-3CAD-4AB6-9A23-66E6D0121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035" y="2241326"/>
            <a:ext cx="6856412" cy="453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800/1*V5C9piJvHcsV-dqLuVpOPQ.png">
            <a:extLst>
              <a:ext uri="{FF2B5EF4-FFF2-40B4-BE49-F238E27FC236}">
                <a16:creationId xmlns:a16="http://schemas.microsoft.com/office/drawing/2014/main" id="{D587424D-7963-4FE7-A7D5-2F5F48824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6" y="2791964"/>
            <a:ext cx="4630659" cy="359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96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D6B3-0E1B-4A66-9778-1FC8C9DC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Чек-лист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6F739-651F-4567-82F2-CB66E6C3B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95837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Transfer Learning (</a:t>
            </a:r>
            <a:r>
              <a:rPr lang="ru-RU" dirty="0"/>
              <a:t>всегда есть смысл начинать с натренированной сети)</a:t>
            </a:r>
          </a:p>
          <a:p>
            <a:r>
              <a:rPr lang="ru-RU" dirty="0"/>
              <a:t>Нормализация данных</a:t>
            </a:r>
          </a:p>
          <a:p>
            <a:r>
              <a:rPr lang="ru-RU" dirty="0"/>
              <a:t>Оптимизация </a:t>
            </a:r>
            <a:r>
              <a:rPr lang="en-US" dirty="0"/>
              <a:t>Adam (</a:t>
            </a:r>
            <a:r>
              <a:rPr lang="ru-RU" dirty="0"/>
              <a:t>помогает преодолевать плато)</a:t>
            </a:r>
            <a:endParaRPr lang="en-US" dirty="0"/>
          </a:p>
          <a:p>
            <a:r>
              <a:rPr lang="en-US" dirty="0"/>
              <a:t>Batch Normalization</a:t>
            </a:r>
            <a:r>
              <a:rPr lang="ru-RU" dirty="0"/>
              <a:t> (после активации</a:t>
            </a:r>
            <a:r>
              <a:rPr lang="en-US" dirty="0"/>
              <a:t>)</a:t>
            </a:r>
          </a:p>
          <a:p>
            <a:r>
              <a:rPr lang="en-US" dirty="0"/>
              <a:t>Learning rate annealing </a:t>
            </a:r>
            <a:r>
              <a:rPr lang="ru-RU" dirty="0"/>
              <a:t>на плато</a:t>
            </a:r>
            <a:r>
              <a:rPr lang="en-US" dirty="0"/>
              <a:t>, learning rate scheduler, cyclic learning rate</a:t>
            </a:r>
            <a:endParaRPr lang="ru-RU" dirty="0"/>
          </a:p>
          <a:p>
            <a:r>
              <a:rPr lang="ru-RU" dirty="0"/>
              <a:t>Перебираем гиперпараметры</a:t>
            </a:r>
            <a:r>
              <a:rPr lang="en-US" dirty="0"/>
              <a:t>: learning rate </a:t>
            </a:r>
            <a:r>
              <a:rPr lang="ru-RU" dirty="0"/>
              <a:t>– важнее всего!! </a:t>
            </a:r>
            <a:r>
              <a:rPr lang="ru-RU" u="sng" dirty="0"/>
              <a:t>Начальный </a:t>
            </a:r>
            <a:r>
              <a:rPr lang="en-US" u="sng" dirty="0"/>
              <a:t>learning rate,</a:t>
            </a:r>
            <a:r>
              <a:rPr lang="ru-RU" u="sng" dirty="0"/>
              <a:t> коэффициент </a:t>
            </a:r>
            <a:r>
              <a:rPr lang="en-US" u="sng" dirty="0"/>
              <a:t>l2 </a:t>
            </a:r>
            <a:r>
              <a:rPr lang="ru-RU" u="sng" dirty="0"/>
              <a:t>регуляризации, размер бэтча</a:t>
            </a:r>
            <a:r>
              <a:rPr lang="en-US" u="sng" dirty="0"/>
              <a:t> </a:t>
            </a:r>
            <a:r>
              <a:rPr lang="en-US" dirty="0"/>
              <a:t>– </a:t>
            </a:r>
            <a:r>
              <a:rPr lang="ru-RU" dirty="0"/>
              <a:t>от этого зависит будет ли вообще что-то сходиться</a:t>
            </a:r>
            <a:r>
              <a:rPr lang="en-US" dirty="0"/>
              <a:t>!</a:t>
            </a:r>
            <a:endParaRPr lang="ru-RU" dirty="0"/>
          </a:p>
          <a:p>
            <a:r>
              <a:rPr lang="ru-RU" dirty="0"/>
              <a:t>Смотрим на графики тренировки</a:t>
            </a:r>
          </a:p>
          <a:p>
            <a:r>
              <a:rPr lang="ru-RU" dirty="0"/>
              <a:t>Ансамбль моделей (усреднить сильные, но разные модели это + к точности)!</a:t>
            </a:r>
          </a:p>
        </p:txBody>
      </p:sp>
    </p:spTree>
    <p:extLst>
      <p:ext uri="{BB962C8B-B14F-4D97-AF65-F5344CB8AC3E}">
        <p14:creationId xmlns:p14="http://schemas.microsoft.com/office/powerpoint/2010/main" val="353892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D5AB4-7AFE-4866-A517-0B3BD3BF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Используйте </a:t>
            </a:r>
            <a:r>
              <a:rPr lang="en-US" dirty="0"/>
              <a:t>Transfer Learning</a:t>
            </a:r>
            <a:endParaRPr lang="ru-RU" dirty="0"/>
          </a:p>
        </p:txBody>
      </p:sp>
      <p:pic>
        <p:nvPicPr>
          <p:cNvPr id="1026" name="Picture 2" descr="https://cdn-images-1.medium.com/max/1200/1*L8NWufrce1Bt9aDIN7Tu4A.png">
            <a:extLst>
              <a:ext uri="{FF2B5EF4-FFF2-40B4-BE49-F238E27FC236}">
                <a16:creationId xmlns:a16="http://schemas.microsoft.com/office/drawing/2014/main" id="{509DB626-3F18-401B-B4FA-A963E4FA5E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185" y="2237230"/>
            <a:ext cx="77128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211682-22E3-4918-9BE0-8CA0FFB8619F}"/>
              </a:ext>
            </a:extLst>
          </p:cNvPr>
          <p:cNvSpPr/>
          <p:nvPr/>
        </p:nvSpPr>
        <p:spPr>
          <a:xfrm>
            <a:off x="838199" y="1520052"/>
            <a:ext cx="10793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Не изобретайте велосипед или, в случае глубокого обучения, не переучивайте все веса с нуля</a:t>
            </a:r>
          </a:p>
        </p:txBody>
      </p:sp>
      <p:pic>
        <p:nvPicPr>
          <p:cNvPr id="1030" name="Picture 6" descr="Image result for ImageNet">
            <a:extLst>
              <a:ext uri="{FF2B5EF4-FFF2-40B4-BE49-F238E27FC236}">
                <a16:creationId xmlns:a16="http://schemas.microsoft.com/office/drawing/2014/main" id="{F4E5EABC-D744-457A-9546-995565140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6" y="2429539"/>
            <a:ext cx="4036023" cy="393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6B9BC4-403C-415D-9A3A-151D77523A54}"/>
              </a:ext>
            </a:extLst>
          </p:cNvPr>
          <p:cNvSpPr txBox="1"/>
          <p:nvPr/>
        </p:nvSpPr>
        <p:spPr>
          <a:xfrm>
            <a:off x="265814" y="2060207"/>
            <a:ext cx="348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ImageNet (14 </a:t>
            </a:r>
            <a:r>
              <a:rPr lang="ru-RU" b="1" dirty="0"/>
              <a:t>млн изображений)</a:t>
            </a:r>
          </a:p>
        </p:txBody>
      </p:sp>
    </p:spTree>
    <p:extLst>
      <p:ext uri="{BB962C8B-B14F-4D97-AF65-F5344CB8AC3E}">
        <p14:creationId xmlns:p14="http://schemas.microsoft.com/office/powerpoint/2010/main" val="370128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CC33-877F-4689-B5C2-74763E07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Зоопарк </a:t>
            </a:r>
            <a:r>
              <a:rPr lang="en-US" dirty="0"/>
              <a:t>pre-trained </a:t>
            </a:r>
            <a:r>
              <a:rPr lang="ru-RU" dirty="0"/>
              <a:t>моделей</a:t>
            </a:r>
          </a:p>
        </p:txBody>
      </p:sp>
      <p:pic>
        <p:nvPicPr>
          <p:cNvPr id="5122" name="Picture 2" descr="Image result for Models Zoo">
            <a:extLst>
              <a:ext uri="{FF2B5EF4-FFF2-40B4-BE49-F238E27FC236}">
                <a16:creationId xmlns:a16="http://schemas.microsoft.com/office/drawing/2014/main" id="{A4F3D109-8EBE-44AB-BBC7-D5D41639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19" y="2045587"/>
            <a:ext cx="5482191" cy="36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cdn-images-1.medium.com/max/800/1*z30auT4ipTMtFQ0g2cZgyA.png">
            <a:extLst>
              <a:ext uri="{FF2B5EF4-FFF2-40B4-BE49-F238E27FC236}">
                <a16:creationId xmlns:a16="http://schemas.microsoft.com/office/drawing/2014/main" id="{62EAA3C6-DDC9-41D0-A303-74C8D738C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391" y="2045587"/>
            <a:ext cx="6088609" cy="36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10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126B-EE05-4C5B-9386-13867E5A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могут быть ситуации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2050" name="Picture 2" descr="https://cdn-images-1.medium.com/max/600/1*7ZD-u-h8hFPuN2PYJvLMBw.png">
            <a:extLst>
              <a:ext uri="{FF2B5EF4-FFF2-40B4-BE49-F238E27FC236}">
                <a16:creationId xmlns:a16="http://schemas.microsoft.com/office/drawing/2014/main" id="{D84BE315-3BEF-4A39-B159-3AB7B05D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91" y="1690689"/>
            <a:ext cx="5151392" cy="456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600/1*heOde2iTazjgrF7YzvOFyQ.png">
            <a:extLst>
              <a:ext uri="{FF2B5EF4-FFF2-40B4-BE49-F238E27FC236}">
                <a16:creationId xmlns:a16="http://schemas.microsoft.com/office/drawing/2014/main" id="{02F08494-5E12-4AAF-8A80-58E10893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17" y="1512346"/>
            <a:ext cx="5413618" cy="498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27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2" descr="https://cdn-images-1.medium.com/max/2560/1*ZCXqy5c-MwRzJlo7rYPyRQ.png">
            <a:extLst>
              <a:ext uri="{FF2B5EF4-FFF2-40B4-BE49-F238E27FC236}">
                <a16:creationId xmlns:a16="http://schemas.microsoft.com/office/drawing/2014/main" id="{6CBDBF46-8CE5-41AF-828B-2EBF7AA0B5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387299"/>
            <a:ext cx="10905066" cy="406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B80727-3FBC-4123-B630-835EF0AAA803}"/>
              </a:ext>
            </a:extLst>
          </p:cNvPr>
          <p:cNvSpPr/>
          <p:nvPr/>
        </p:nvSpPr>
        <p:spPr>
          <a:xfrm>
            <a:off x="4890978" y="1977656"/>
            <a:ext cx="2562446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2B6192-3287-48BA-B4E1-6F06E7D425EC}"/>
              </a:ext>
            </a:extLst>
          </p:cNvPr>
          <p:cNvSpPr/>
          <p:nvPr/>
        </p:nvSpPr>
        <p:spPr>
          <a:xfrm>
            <a:off x="10710529" y="1977656"/>
            <a:ext cx="719471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8BA05E-3E4E-4CDA-8C89-CF12D61B189D}"/>
              </a:ext>
            </a:extLst>
          </p:cNvPr>
          <p:cNvSpPr/>
          <p:nvPr/>
        </p:nvSpPr>
        <p:spPr>
          <a:xfrm>
            <a:off x="1495648" y="1977656"/>
            <a:ext cx="3395329" cy="20095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2326DD-388D-4C9E-B983-BBB8713A6223}"/>
              </a:ext>
            </a:extLst>
          </p:cNvPr>
          <p:cNvSpPr/>
          <p:nvPr/>
        </p:nvSpPr>
        <p:spPr>
          <a:xfrm>
            <a:off x="7456976" y="1981194"/>
            <a:ext cx="3239375" cy="20095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AE193-37C4-44AE-98DB-9DCBEC452023}"/>
              </a:ext>
            </a:extLst>
          </p:cNvPr>
          <p:cNvSpPr txBox="1"/>
          <p:nvPr/>
        </p:nvSpPr>
        <p:spPr>
          <a:xfrm>
            <a:off x="2711303" y="1503128"/>
            <a:ext cx="7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Freeze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A39811-98FC-48DF-A52A-69B1903CDC80}"/>
              </a:ext>
            </a:extLst>
          </p:cNvPr>
          <p:cNvSpPr txBox="1"/>
          <p:nvPr/>
        </p:nvSpPr>
        <p:spPr>
          <a:xfrm>
            <a:off x="5265863" y="1303240"/>
            <a:ext cx="1812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learning rate</a:t>
            </a:r>
          </a:p>
          <a:p>
            <a:r>
              <a:rPr lang="en-US" dirty="0"/>
              <a:t>0.01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94CE1-436A-4011-B10A-9A15B5B8E2E1}"/>
              </a:ext>
            </a:extLst>
          </p:cNvPr>
          <p:cNvSpPr txBox="1"/>
          <p:nvPr/>
        </p:nvSpPr>
        <p:spPr>
          <a:xfrm>
            <a:off x="7965493" y="1298150"/>
            <a:ext cx="222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Medium learning rate</a:t>
            </a:r>
          </a:p>
          <a:p>
            <a:r>
              <a:rPr lang="en-US" dirty="0"/>
              <a:t>0.1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C2912-1A6F-445B-899B-8954C2696A31}"/>
              </a:ext>
            </a:extLst>
          </p:cNvPr>
          <p:cNvSpPr txBox="1"/>
          <p:nvPr/>
        </p:nvSpPr>
        <p:spPr>
          <a:xfrm>
            <a:off x="288547" y="1991827"/>
            <a:ext cx="1088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+ </a:t>
            </a:r>
            <a:endParaRPr lang="ru-RU" dirty="0"/>
          </a:p>
          <a:p>
            <a:r>
              <a:rPr lang="ru-RU" dirty="0"/>
              <a:t>картинок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7EB94-E8FB-482D-8069-2931EF644147}"/>
              </a:ext>
            </a:extLst>
          </p:cNvPr>
          <p:cNvSpPr txBox="1"/>
          <p:nvPr/>
        </p:nvSpPr>
        <p:spPr>
          <a:xfrm>
            <a:off x="2711303" y="4837814"/>
            <a:ext cx="552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Если другое соотношение сторон, например, 100</a:t>
            </a:r>
            <a:r>
              <a:rPr lang="en-US" dirty="0"/>
              <a:t>x500 </a:t>
            </a:r>
          </a:p>
          <a:p>
            <a:r>
              <a:rPr lang="ru-RU" dirty="0"/>
              <a:t>Заменяете на 224</a:t>
            </a:r>
            <a:r>
              <a:rPr lang="en-US" dirty="0"/>
              <a:t>x224 </a:t>
            </a:r>
            <a:r>
              <a:rPr lang="ru-RU" dirty="0"/>
              <a:t>и все работает!</a:t>
            </a:r>
          </a:p>
        </p:txBody>
      </p:sp>
    </p:spTree>
    <p:extLst>
      <p:ext uri="{BB962C8B-B14F-4D97-AF65-F5344CB8AC3E}">
        <p14:creationId xmlns:p14="http://schemas.microsoft.com/office/powerpoint/2010/main" val="3416667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BF38-AB82-4184-BB23-61533282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Аугментации</a:t>
            </a:r>
          </a:p>
        </p:txBody>
      </p:sp>
      <p:pic>
        <p:nvPicPr>
          <p:cNvPr id="9218" name="Picture 2" descr="https://cdn-images-1.medium.com/max/800/1*_K0IrS-YZYOT7bGbeo8BSQ.png">
            <a:extLst>
              <a:ext uri="{FF2B5EF4-FFF2-40B4-BE49-F238E27FC236}">
                <a16:creationId xmlns:a16="http://schemas.microsoft.com/office/drawing/2014/main" id="{4FABF477-ADDC-4CF0-9F71-B419D405B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698" y="1456772"/>
            <a:ext cx="4892101" cy="488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FFBFF3-4761-4F3D-B47F-F842CB1EDBD4}"/>
              </a:ext>
            </a:extLst>
          </p:cNvPr>
          <p:cNvSpPr/>
          <p:nvPr/>
        </p:nvSpPr>
        <p:spPr>
          <a:xfrm>
            <a:off x="6305600" y="6308209"/>
            <a:ext cx="4089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dium-content-sans-serif-font"/>
                <a:hlinkClick r:id="rId3"/>
              </a:rPr>
              <a:t>https://github.com/albu/albumentations</a:t>
            </a:r>
            <a:r>
              <a:rPr lang="en-US" dirty="0">
                <a:latin typeface="medium-content-sans-serif-font"/>
              </a:rPr>
              <a:t>)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55B7E-21E6-477B-8A5B-7EB492E6DC06}"/>
              </a:ext>
            </a:extLst>
          </p:cNvPr>
          <p:cNvSpPr txBox="1"/>
          <p:nvPr/>
        </p:nvSpPr>
        <p:spPr>
          <a:xfrm>
            <a:off x="838200" y="1850066"/>
            <a:ext cx="4477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Добавляет стохастического эффекта и разнообразия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Предотвращает переобучение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Библиотека </a:t>
            </a:r>
            <a:r>
              <a:rPr lang="en-US" dirty="0"/>
              <a:t>Albumentations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Без хороший аугментаций не выигрывают </a:t>
            </a:r>
            <a:r>
              <a:rPr lang="en-US" dirty="0"/>
              <a:t>Kaggle </a:t>
            </a:r>
            <a:r>
              <a:rPr lang="ru-RU" dirty="0"/>
              <a:t>соревнования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Аугментации на тесте (усреднение прогноза)</a:t>
            </a:r>
          </a:p>
        </p:txBody>
      </p:sp>
    </p:spTree>
    <p:extLst>
      <p:ext uri="{BB962C8B-B14F-4D97-AF65-F5344CB8AC3E}">
        <p14:creationId xmlns:p14="http://schemas.microsoft.com/office/powerpoint/2010/main" val="328338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BF38-AB82-4184-BB23-61533282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Аугментации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0C1A4-1AC1-469C-9F4E-894CE81C2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36" y="3143252"/>
            <a:ext cx="3824177" cy="1666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7062D-42B7-4187-A08F-F54DCA192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42" y="1409527"/>
            <a:ext cx="1250766" cy="17035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FD84EF-FB85-4E8C-9662-91BCDD4039A8}"/>
              </a:ext>
            </a:extLst>
          </p:cNvPr>
          <p:cNvCxnSpPr/>
          <p:nvPr/>
        </p:nvCxnSpPr>
        <p:spPr>
          <a:xfrm>
            <a:off x="4780943" y="4651995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24F638-FA16-41E4-BEA5-2D268F4DCE4A}"/>
              </a:ext>
            </a:extLst>
          </p:cNvPr>
          <p:cNvCxnSpPr/>
          <p:nvPr/>
        </p:nvCxnSpPr>
        <p:spPr>
          <a:xfrm>
            <a:off x="5978874" y="4632992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10578F-3568-4C2E-A9A3-120988CE5105}"/>
              </a:ext>
            </a:extLst>
          </p:cNvPr>
          <p:cNvCxnSpPr/>
          <p:nvPr/>
        </p:nvCxnSpPr>
        <p:spPr>
          <a:xfrm>
            <a:off x="7293772" y="4632992"/>
            <a:ext cx="0" cy="956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AB49C2-F295-4010-80EB-9602D7B9006B}"/>
              </a:ext>
            </a:extLst>
          </p:cNvPr>
          <p:cNvSpPr txBox="1"/>
          <p:nvPr/>
        </p:nvSpPr>
        <p:spPr>
          <a:xfrm>
            <a:off x="5273749" y="1127052"/>
            <a:ext cx="153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Пример в </a:t>
            </a:r>
            <a:r>
              <a:rPr lang="en-US" dirty="0"/>
              <a:t>test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9A8F9-3132-4FF6-851D-C0A48354187A}"/>
              </a:ext>
            </a:extLst>
          </p:cNvPr>
          <p:cNvSpPr txBox="1"/>
          <p:nvPr/>
        </p:nvSpPr>
        <p:spPr>
          <a:xfrm>
            <a:off x="3668192" y="502489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E0929-1B3D-40BE-961B-599986F9E017}"/>
              </a:ext>
            </a:extLst>
          </p:cNvPr>
          <p:cNvSpPr txBox="1"/>
          <p:nvPr/>
        </p:nvSpPr>
        <p:spPr>
          <a:xfrm>
            <a:off x="4850009" y="502489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12FD0B-3098-480F-A2B3-AA7BC943BE8A}"/>
              </a:ext>
            </a:extLst>
          </p:cNvPr>
          <p:cNvSpPr txBox="1"/>
          <p:nvPr/>
        </p:nvSpPr>
        <p:spPr>
          <a:xfrm>
            <a:off x="6147182" y="5024897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Прогноз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4E10CB-3007-409B-BE70-0672D108050A}"/>
              </a:ext>
            </a:extLst>
          </p:cNvPr>
          <p:cNvSpPr txBox="1"/>
          <p:nvPr/>
        </p:nvSpPr>
        <p:spPr>
          <a:xfrm>
            <a:off x="3987209" y="5712679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 = 0.88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0FA804-E004-435A-B663-777B2EC224F3}"/>
              </a:ext>
            </a:extLst>
          </p:cNvPr>
          <p:cNvSpPr txBox="1"/>
          <p:nvPr/>
        </p:nvSpPr>
        <p:spPr>
          <a:xfrm>
            <a:off x="5358621" y="570504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 = 0.90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2223FB-D718-4E5A-B3C9-A5B61D2AD494}"/>
              </a:ext>
            </a:extLst>
          </p:cNvPr>
          <p:cNvSpPr txBox="1"/>
          <p:nvPr/>
        </p:nvSpPr>
        <p:spPr>
          <a:xfrm>
            <a:off x="6730034" y="568820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 = 0.81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FD944-5F10-4CBD-8F30-11B29632C126}"/>
              </a:ext>
            </a:extLst>
          </p:cNvPr>
          <p:cNvSpPr txBox="1"/>
          <p:nvPr/>
        </p:nvSpPr>
        <p:spPr>
          <a:xfrm>
            <a:off x="4597101" y="6057537"/>
            <a:ext cx="2795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Усредняем прогнозы!</a:t>
            </a:r>
          </a:p>
        </p:txBody>
      </p:sp>
    </p:spTree>
    <p:extLst>
      <p:ext uri="{BB962C8B-B14F-4D97-AF65-F5344CB8AC3E}">
        <p14:creationId xmlns:p14="http://schemas.microsoft.com/office/powerpoint/2010/main" val="95720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16" grpId="0"/>
      <p:bldP spid="21" grpId="0"/>
      <p:bldP spid="22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425</Words>
  <Application>Microsoft Office PowerPoint</Application>
  <PresentationFormat>Widescreen</PresentationFormat>
  <Paragraphs>82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medium-content-sans-serif-font</vt:lpstr>
      <vt:lpstr>Office Theme</vt:lpstr>
      <vt:lpstr>Kaggle Inclass</vt:lpstr>
      <vt:lpstr>Понимание датасета</vt:lpstr>
      <vt:lpstr>Чек-лист</vt:lpstr>
      <vt:lpstr>Используйте Transfer Learning</vt:lpstr>
      <vt:lpstr>Зоопарк pre-trained моделей</vt:lpstr>
      <vt:lpstr>Какие могут быть ситуации?</vt:lpstr>
      <vt:lpstr>PowerPoint Presentation</vt:lpstr>
      <vt:lpstr>Аугментации</vt:lpstr>
      <vt:lpstr>Аугментации</vt:lpstr>
      <vt:lpstr>Кривые обучения</vt:lpstr>
      <vt:lpstr>Кривые обучения</vt:lpstr>
      <vt:lpstr>Tensorboard</vt:lpstr>
      <vt:lpstr>Starting Learning Rate</vt:lpstr>
      <vt:lpstr>Learning rate annealing</vt:lpstr>
      <vt:lpstr>Cyclic learning rate</vt:lpstr>
      <vt:lpstr>Cyclic learning rate</vt:lpstr>
      <vt:lpstr>Соберем ансамбль!</vt:lpstr>
      <vt:lpstr>Анализируйте ошибки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 Inclass</dc:title>
  <dc:creator>Abdurakipov, Sergey</dc:creator>
  <cp:lastModifiedBy>Abdurakipov, Sergey</cp:lastModifiedBy>
  <cp:revision>48</cp:revision>
  <dcterms:created xsi:type="dcterms:W3CDTF">2019-06-14T20:46:59Z</dcterms:created>
  <dcterms:modified xsi:type="dcterms:W3CDTF">2019-06-15T09:45:21Z</dcterms:modified>
</cp:coreProperties>
</file>